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C4C7"/>
    <a:srgbClr val="E00055"/>
    <a:srgbClr val="E00000"/>
    <a:srgbClr val="E2C700"/>
    <a:srgbClr val="FF507E"/>
    <a:srgbClr val="F47500"/>
    <a:srgbClr val="843099"/>
    <a:srgbClr val="012B70"/>
    <a:srgbClr val="199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53"/>
  </p:normalViewPr>
  <p:slideViewPr>
    <p:cSldViewPr snapToGrid="0" snapToObjects="1">
      <p:cViewPr varScale="1">
        <p:scale>
          <a:sx n="71" d="100"/>
          <a:sy n="71" d="100"/>
        </p:scale>
        <p:origin x="18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69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5AEC-805D-2E4D-AA6D-924A9AF8CB6D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FAB92-CE6D-1B48-BC37-CF1B55E92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4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11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766DB6E9-A4A7-8F4F-B6D2-A88395BE9521}"/>
              </a:ext>
            </a:extLst>
          </p:cNvPr>
          <p:cNvGrpSpPr/>
          <p:nvPr/>
        </p:nvGrpSpPr>
        <p:grpSpPr>
          <a:xfrm>
            <a:off x="522488" y="3011255"/>
            <a:ext cx="6000206" cy="4512513"/>
            <a:chOff x="428896" y="2938805"/>
            <a:chExt cx="6000206" cy="4512513"/>
          </a:xfrm>
          <a:solidFill>
            <a:srgbClr val="36C4C7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D72A0E8-CBEE-994E-97CB-8ADC9E020344}"/>
                </a:ext>
              </a:extLst>
            </p:cNvPr>
            <p:cNvSpPr/>
            <p:nvPr/>
          </p:nvSpPr>
          <p:spPr>
            <a:xfrm>
              <a:off x="428897" y="2938805"/>
              <a:ext cx="6000205" cy="82195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0F8B906-BDBA-3F4D-9536-3242BD35AC00}"/>
                </a:ext>
              </a:extLst>
            </p:cNvPr>
            <p:cNvSpPr/>
            <p:nvPr/>
          </p:nvSpPr>
          <p:spPr>
            <a:xfrm>
              <a:off x="428897" y="2938805"/>
              <a:ext cx="45719" cy="423524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CA8C397-2C96-834D-95F8-DCFB507227B8}"/>
                </a:ext>
              </a:extLst>
            </p:cNvPr>
            <p:cNvSpPr/>
            <p:nvPr/>
          </p:nvSpPr>
          <p:spPr>
            <a:xfrm>
              <a:off x="6383383" y="4387117"/>
              <a:ext cx="45719" cy="30642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00988B-7866-5E40-978F-1A79BD16D676}"/>
                </a:ext>
              </a:extLst>
            </p:cNvPr>
            <p:cNvSpPr/>
            <p:nvPr/>
          </p:nvSpPr>
          <p:spPr>
            <a:xfrm rot="16200000">
              <a:off x="3877492" y="4899709"/>
              <a:ext cx="45719" cy="50574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951D1A-558C-4248-9727-2CC3CDD2E940}"/>
                </a:ext>
              </a:extLst>
            </p:cNvPr>
            <p:cNvSpPr/>
            <p:nvPr/>
          </p:nvSpPr>
          <p:spPr>
            <a:xfrm flipV="1">
              <a:off x="428896" y="7265494"/>
              <a:ext cx="45719" cy="1858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E54A3A8-A86E-D149-89F6-ECAEB4851A30}"/>
                </a:ext>
              </a:extLst>
            </p:cNvPr>
            <p:cNvSpPr/>
            <p:nvPr/>
          </p:nvSpPr>
          <p:spPr>
            <a:xfrm flipV="1">
              <a:off x="6383383" y="4109918"/>
              <a:ext cx="45719" cy="18582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BDC0082-F57F-7440-837D-7B07C9371401}"/>
                </a:ext>
              </a:extLst>
            </p:cNvPr>
            <p:cNvSpPr/>
            <p:nvPr/>
          </p:nvSpPr>
          <p:spPr>
            <a:xfrm>
              <a:off x="4836174" y="5892452"/>
              <a:ext cx="1335361" cy="133536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2" name="Graphic 21">
            <a:extLst>
              <a:ext uri="{FF2B5EF4-FFF2-40B4-BE49-F238E27FC236}">
                <a16:creationId xmlns:a16="http://schemas.microsoft.com/office/drawing/2014/main" id="{B3FC71FF-9F31-F24C-87FA-8B232C10E5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37703" y="1631215"/>
            <a:ext cx="2584711" cy="944186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5DBF2A44-6982-544F-8B90-69DE566AEF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31348" y="7863141"/>
            <a:ext cx="1952334" cy="43176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DF8252B-2BAD-DE4F-8DA2-4BD7304E9A53}"/>
              </a:ext>
            </a:extLst>
          </p:cNvPr>
          <p:cNvSpPr txBox="1"/>
          <p:nvPr/>
        </p:nvSpPr>
        <p:spPr>
          <a:xfrm>
            <a:off x="5043160" y="6059879"/>
            <a:ext cx="1165395" cy="1063677"/>
          </a:xfrm>
          <a:prstGeom prst="rect">
            <a:avLst/>
          </a:prstGeom>
          <a:noFill/>
        </p:spPr>
        <p:txBody>
          <a:bodyPr wrap="square" lIns="108000" tIns="108000" rIns="108000" bIns="108000" rtlCol="0" anchor="ctr">
            <a:normAutofit fontScale="70000" lnSpcReduction="20000"/>
          </a:bodyPr>
          <a:lstStyle/>
          <a:p>
            <a:pPr algn="ctr">
              <a:lnSpc>
                <a:spcPct val="120000"/>
              </a:lnSpc>
            </a:pPr>
            <a:r>
              <a:rPr lang="en-GB" sz="3600" b="1" dirty="0" smtClean="0">
                <a:solidFill>
                  <a:schemeClr val="bg1"/>
                </a:solidFill>
                <a:latin typeface="Comfortaa" pitchFamily="2" charset="0"/>
              </a:rPr>
              <a:t>£100</a:t>
            </a:r>
            <a:r>
              <a:rPr lang="en-GB" sz="3600" b="1" dirty="0">
                <a:solidFill>
                  <a:schemeClr val="bg1"/>
                </a:solidFill>
                <a:latin typeface="Comfortaa" pitchFamily="2" charset="0"/>
              </a:rPr>
              <a:t>*</a:t>
            </a:r>
            <a:endParaRPr lang="en-GB" sz="3600" b="1" dirty="0" smtClean="0">
              <a:solidFill>
                <a:schemeClr val="bg1"/>
              </a:solidFill>
              <a:latin typeface="Comfortaa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AA3EFAB-AF34-1D43-A01F-C0520B4E6951}"/>
              </a:ext>
            </a:extLst>
          </p:cNvPr>
          <p:cNvSpPr txBox="1"/>
          <p:nvPr/>
        </p:nvSpPr>
        <p:spPr>
          <a:xfrm>
            <a:off x="710161" y="9500732"/>
            <a:ext cx="5437679" cy="244800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pPr algn="ctr"/>
            <a:r>
              <a:rPr lang="en-GB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This course is very popular. To ensure your place, please pay at time of booking.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77F163D-A583-1248-8461-65A852B21FC8}"/>
              </a:ext>
            </a:extLst>
          </p:cNvPr>
          <p:cNvSpPr txBox="1"/>
          <p:nvPr/>
        </p:nvSpPr>
        <p:spPr>
          <a:xfrm>
            <a:off x="5003443" y="5521394"/>
            <a:ext cx="1335362" cy="541558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pPr algn="ctr"/>
            <a:r>
              <a:rPr lang="en-GB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SCAN FOR INFO</a:t>
            </a:r>
            <a:br>
              <a:rPr lang="en-GB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</a:br>
            <a:r>
              <a:rPr lang="en-GB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&amp; BOOKING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E7733A5-003D-FE43-B1F9-FD16B8B27AB7}"/>
              </a:ext>
            </a:extLst>
          </p:cNvPr>
          <p:cNvSpPr txBox="1"/>
          <p:nvPr/>
        </p:nvSpPr>
        <p:spPr>
          <a:xfrm>
            <a:off x="1781908" y="2657420"/>
            <a:ext cx="4622086" cy="410682"/>
          </a:xfrm>
          <a:prstGeom prst="rect">
            <a:avLst/>
          </a:prstGeom>
          <a:noFill/>
        </p:spPr>
        <p:txBody>
          <a:bodyPr wrap="square" tIns="72000" bIns="72000" rtlCol="0" anchor="ctr">
            <a:normAutofit fontScale="92500" lnSpcReduction="10000"/>
          </a:bodyPr>
          <a:lstStyle/>
          <a:p>
            <a:pPr algn="r">
              <a:lnSpc>
                <a:spcPct val="120000"/>
              </a:lnSpc>
            </a:pPr>
            <a:r>
              <a:rPr lang="en-GB" sz="1600" b="1" dirty="0" smtClean="0">
                <a:solidFill>
                  <a:srgbClr val="36C4C7"/>
                </a:solidFill>
                <a:latin typeface="Comfortaa" pitchFamily="2" charset="0"/>
              </a:rPr>
              <a:t>STAGE 2</a:t>
            </a:r>
            <a:endParaRPr lang="en-GB" sz="1600" b="1" dirty="0">
              <a:solidFill>
                <a:srgbClr val="36C4C7"/>
              </a:solidFill>
              <a:latin typeface="Comforta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D38A84-82DA-1646-A2FE-A1CD747AF79D}"/>
              </a:ext>
            </a:extLst>
          </p:cNvPr>
          <p:cNvSpPr txBox="1"/>
          <p:nvPr/>
        </p:nvSpPr>
        <p:spPr>
          <a:xfrm>
            <a:off x="710161" y="3064628"/>
            <a:ext cx="5813024" cy="821957"/>
          </a:xfrm>
          <a:prstGeom prst="rect">
            <a:avLst/>
          </a:prstGeom>
          <a:noFill/>
        </p:spPr>
        <p:txBody>
          <a:bodyPr wrap="square" tIns="144000" bIns="144000" rtlCol="0" anchor="ctr"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8600" b="1" dirty="0" smtClean="0">
                <a:solidFill>
                  <a:schemeClr val="bg1"/>
                </a:solidFill>
                <a:latin typeface="Comfortaa" pitchFamily="2" charset="0"/>
              </a:rPr>
              <a:t>TRAC-2 </a:t>
            </a:r>
          </a:p>
          <a:p>
            <a:pPr>
              <a:lnSpc>
                <a:spcPct val="120000"/>
              </a:lnSpc>
            </a:pPr>
            <a:r>
              <a:rPr lang="en-GB" sz="6400" b="1" dirty="0" smtClean="0">
                <a:solidFill>
                  <a:schemeClr val="bg1"/>
                </a:solidFill>
                <a:latin typeface="Comfortaa" pitchFamily="2" charset="0"/>
              </a:rPr>
              <a:t>Transfer &amp; Retrieval Anaesthesia Course – Stage 2 </a:t>
            </a:r>
            <a:endParaRPr lang="en-GB" sz="6400" b="1" dirty="0">
              <a:solidFill>
                <a:schemeClr val="bg1"/>
              </a:solidFill>
              <a:latin typeface="Comfortaa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7B4E442-C264-DA4E-BF14-35279B3BE035}"/>
              </a:ext>
            </a:extLst>
          </p:cNvPr>
          <p:cNvSpPr txBox="1"/>
          <p:nvPr/>
        </p:nvSpPr>
        <p:spPr>
          <a:xfrm>
            <a:off x="815638" y="3960515"/>
            <a:ext cx="4028637" cy="2706983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b="1" dirty="0" smtClean="0">
                <a:latin typeface="Comfortaa" pitchFamily="2" charset="0"/>
              </a:rPr>
              <a:t>Course designed for trainees </a:t>
            </a:r>
            <a:r>
              <a:rPr lang="en-GB" sz="1200" b="1" dirty="0">
                <a:latin typeface="Comfortaa" pitchFamily="2" charset="0"/>
              </a:rPr>
              <a:t>in stage </a:t>
            </a:r>
            <a:r>
              <a:rPr lang="en-GB" sz="1200" b="1" dirty="0" smtClean="0">
                <a:latin typeface="Comfortaa" pitchFamily="2" charset="0"/>
              </a:rPr>
              <a:t>2 anaesthesia </a:t>
            </a:r>
            <a:r>
              <a:rPr lang="en-GB" sz="1200" b="1" dirty="0">
                <a:latin typeface="Comfortaa" pitchFamily="2" charset="0"/>
              </a:rPr>
              <a:t>in Northern region</a:t>
            </a:r>
          </a:p>
          <a:p>
            <a:endParaRPr lang="en-GB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  <a:p>
            <a:r>
              <a:rPr lang="en-GB" sz="1050" b="1" dirty="0">
                <a:latin typeface="Comfortaa" pitchFamily="2" charset="0"/>
              </a:rPr>
              <a:t>Aims of </a:t>
            </a:r>
            <a:r>
              <a:rPr lang="en-GB" sz="1050" b="1" dirty="0" smtClean="0">
                <a:latin typeface="Comfortaa" pitchFamily="2" charset="0"/>
              </a:rPr>
              <a:t>course:  </a:t>
            </a:r>
            <a:r>
              <a:rPr lang="en-GB" sz="1050" dirty="0" smtClean="0">
                <a:latin typeface="Comfortaa" pitchFamily="2" charset="0"/>
              </a:rPr>
              <a:t>Complete </a:t>
            </a:r>
            <a:r>
              <a:rPr lang="en-GB" sz="1050" dirty="0">
                <a:latin typeface="Comfortaa" pitchFamily="2" charset="0"/>
              </a:rPr>
              <a:t>elements of </a:t>
            </a:r>
            <a:r>
              <a:rPr lang="en-GB" sz="1050" b="1" dirty="0">
                <a:latin typeface="Comfortaa" pitchFamily="2" charset="0"/>
              </a:rPr>
              <a:t>Resuscitation and Transfer HALO </a:t>
            </a:r>
            <a:r>
              <a:rPr lang="en-GB" sz="1050" dirty="0">
                <a:latin typeface="Comfortaa" pitchFamily="2" charset="0"/>
              </a:rPr>
              <a:t>2021 </a:t>
            </a:r>
            <a:r>
              <a:rPr lang="en-GB" sz="1050" dirty="0" smtClean="0">
                <a:latin typeface="Comfortaa" pitchFamily="2" charset="0"/>
              </a:rPr>
              <a:t>Anaesthesia Curriculum</a:t>
            </a:r>
          </a:p>
          <a:p>
            <a:endParaRPr lang="en-GB" sz="1050" b="1" dirty="0">
              <a:latin typeface="Comfortaa" pitchFamily="2" charset="0"/>
            </a:endParaRPr>
          </a:p>
          <a:p>
            <a:r>
              <a:rPr lang="en-GB" sz="1050" b="1" dirty="0" smtClean="0">
                <a:latin typeface="Comfortaa" pitchFamily="2" charset="0"/>
              </a:rPr>
              <a:t>Key capability F </a:t>
            </a:r>
            <a:r>
              <a:rPr lang="en-GB" sz="1050" dirty="0" smtClean="0">
                <a:latin typeface="Comfortaa" pitchFamily="2" charset="0"/>
              </a:rPr>
              <a:t>– manages inter-hospital transfer of adults and children by land including time critical (in line with local/regional policy), the course will cover adult transport and transferring children will depend on trainees competency with regards to paediatric anaesthesia/ICM, principles of transfer are shared with both adults and children</a:t>
            </a:r>
          </a:p>
          <a:p>
            <a:endParaRPr lang="en-GB" sz="800" b="1" dirty="0">
              <a:latin typeface="Comfortaa" pitchFamily="2" charset="0"/>
            </a:endParaRPr>
          </a:p>
          <a:p>
            <a:r>
              <a:rPr lang="en-GB" sz="1050" b="1" dirty="0" smtClean="0">
                <a:latin typeface="Comfortaa" pitchFamily="2" charset="0"/>
              </a:rPr>
              <a:t>Key </a:t>
            </a:r>
            <a:r>
              <a:rPr lang="en-GB" sz="1050" b="1" dirty="0">
                <a:latin typeface="Comfortaa" pitchFamily="2" charset="0"/>
              </a:rPr>
              <a:t>capability G </a:t>
            </a:r>
            <a:r>
              <a:rPr lang="en-GB" sz="1050" dirty="0">
                <a:latin typeface="Comfortaa" pitchFamily="2" charset="0"/>
              </a:rPr>
              <a:t>– manages resuscitation, stabilisation and transfer of patients with acute neurological </a:t>
            </a:r>
            <a:r>
              <a:rPr lang="en-GB" sz="1050" dirty="0" smtClean="0">
                <a:latin typeface="Comfortaa" pitchFamily="2" charset="0"/>
              </a:rPr>
              <a:t>deterioration</a:t>
            </a:r>
          </a:p>
          <a:p>
            <a:endParaRPr lang="en-GB" sz="1050" dirty="0">
              <a:latin typeface="Comfortaa" pitchFamily="2" charset="0"/>
            </a:endParaRPr>
          </a:p>
          <a:p>
            <a:r>
              <a:rPr lang="en-GB" sz="1050" dirty="0" smtClean="0">
                <a:latin typeface="Comfortaa" pitchFamily="2" charset="0"/>
              </a:rPr>
              <a:t>Two dates to choose from:</a:t>
            </a:r>
          </a:p>
          <a:p>
            <a:endParaRPr lang="en-GB" sz="1050" dirty="0">
              <a:latin typeface="Comfortaa" pitchFamily="2" charset="0"/>
            </a:endParaRPr>
          </a:p>
          <a:p>
            <a:endParaRPr lang="en-GB" sz="1050" dirty="0" smtClean="0">
              <a:latin typeface="Comfortaa" pitchFamily="2" charset="0"/>
            </a:endParaRPr>
          </a:p>
          <a:p>
            <a:endParaRPr lang="en-GB" sz="1050" dirty="0">
              <a:latin typeface="Comfortaa" pitchFamily="2" charset="0"/>
            </a:endParaRPr>
          </a:p>
          <a:p>
            <a:endParaRPr lang="en-GB" sz="1050" dirty="0">
              <a:latin typeface="Comfortaa" pitchFamily="2" charset="0"/>
            </a:endParaRPr>
          </a:p>
          <a:p>
            <a:r>
              <a:rPr lang="en-GB" sz="1050" dirty="0">
                <a:latin typeface="Comfortaa" pitchFamily="2" charset="0"/>
              </a:rPr>
              <a:t> </a:t>
            </a:r>
            <a:endParaRPr lang="en-GB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ABEDE48-3128-C042-9B91-E4B353497193}"/>
              </a:ext>
            </a:extLst>
          </p:cNvPr>
          <p:cNvSpPr txBox="1"/>
          <p:nvPr/>
        </p:nvSpPr>
        <p:spPr>
          <a:xfrm>
            <a:off x="894976" y="6741428"/>
            <a:ext cx="3822942" cy="794426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0000" lnSpcReduction="20000"/>
          </a:bodyPr>
          <a:lstStyle/>
          <a:p>
            <a:r>
              <a:rPr lang="en-GB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12 March 2024   8:30am – 4:30pm</a:t>
            </a:r>
          </a:p>
          <a:p>
            <a:r>
              <a:rPr lang="en-GB" sz="19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13 May 2024      8:30am – 4:30pm</a:t>
            </a:r>
            <a:endParaRPr lang="en-GB" sz="19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  <a:p>
            <a:endParaRPr lang="en-GB" b="1" dirty="0" smtClean="0">
              <a:solidFill>
                <a:schemeClr val="tx1">
                  <a:lumMod val="85000"/>
                  <a:lumOff val="15000"/>
                </a:schemeClr>
              </a:solidFill>
              <a:latin typeface="Comfortaa" pitchFamily="2" charset="0"/>
            </a:endParaRPr>
          </a:p>
          <a:p>
            <a:r>
              <a:rPr lang="en-GB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fortaa" pitchFamily="2" charset="0"/>
              </a:rPr>
              <a:t>*A-liNE will claim payment direct from NHS England NE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340" y="3845259"/>
            <a:ext cx="1594570" cy="1664089"/>
          </a:xfrm>
          <a:prstGeom prst="rect">
            <a:avLst/>
          </a:prstGeom>
          <a:solidFill>
            <a:srgbClr val="36C4C7"/>
          </a:solidFill>
        </p:spPr>
      </p:pic>
      <p:sp>
        <p:nvSpPr>
          <p:cNvPr id="2" name="Rectangle 1"/>
          <p:cNvSpPr/>
          <p:nvPr/>
        </p:nvSpPr>
        <p:spPr>
          <a:xfrm>
            <a:off x="568208" y="7671628"/>
            <a:ext cx="3429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GB" sz="1050" b="1" dirty="0">
                <a:latin typeface="Comfortaa" pitchFamily="2" charset="0"/>
              </a:rPr>
              <a:t>Venue:  NECTAR </a:t>
            </a:r>
            <a:r>
              <a:rPr lang="en-GB" sz="1050" b="1" dirty="0" smtClean="0">
                <a:latin typeface="Comfortaa" pitchFamily="2" charset="0"/>
              </a:rPr>
              <a:t>(North </a:t>
            </a:r>
            <a:r>
              <a:rPr lang="en-GB" sz="1050" b="1" dirty="0">
                <a:latin typeface="Comfortaa" pitchFamily="2" charset="0"/>
              </a:rPr>
              <a:t>East &amp; Cumbria Transport &amp; </a:t>
            </a:r>
            <a:r>
              <a:rPr lang="en-GB" sz="1050" b="1" dirty="0" smtClean="0">
                <a:latin typeface="Comfortaa" pitchFamily="2" charset="0"/>
              </a:rPr>
              <a:t>Retrieval</a:t>
            </a:r>
            <a:r>
              <a:rPr lang="en-GB" sz="1050" b="1" dirty="0">
                <a:latin typeface="Comfortaa" pitchFamily="2" charset="0"/>
              </a:rPr>
              <a:t>), Campus for Ageing </a:t>
            </a:r>
            <a:r>
              <a:rPr lang="en-GB" sz="1050" b="1" dirty="0" smtClean="0">
                <a:latin typeface="Comfortaa" pitchFamily="2" charset="0"/>
              </a:rPr>
              <a:t>&amp; </a:t>
            </a:r>
            <a:r>
              <a:rPr lang="en-GB" sz="1050" b="1" dirty="0">
                <a:latin typeface="Comfortaa" pitchFamily="2" charset="0"/>
              </a:rPr>
              <a:t>Vitality, </a:t>
            </a:r>
            <a:r>
              <a:rPr lang="en-GB" sz="1050" b="1" dirty="0" smtClean="0">
                <a:latin typeface="Comfortaa" pitchFamily="2" charset="0"/>
              </a:rPr>
              <a:t>Newcastle </a:t>
            </a:r>
            <a:r>
              <a:rPr lang="en-GB" sz="1050" b="1" dirty="0">
                <a:latin typeface="Comfortaa" pitchFamily="2" charset="0"/>
              </a:rPr>
              <a:t>upon Tyne</a:t>
            </a:r>
          </a:p>
        </p:txBody>
      </p:sp>
    </p:spTree>
    <p:extLst>
      <p:ext uri="{BB962C8B-B14F-4D97-AF65-F5344CB8AC3E}">
        <p14:creationId xmlns:p14="http://schemas.microsoft.com/office/powerpoint/2010/main" val="284889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182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Comfortaa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Lance Hambly</dc:creator>
  <cp:lastModifiedBy>Sladdin, Barbara</cp:lastModifiedBy>
  <cp:revision>27</cp:revision>
  <dcterms:created xsi:type="dcterms:W3CDTF">2021-06-04T13:15:08Z</dcterms:created>
  <dcterms:modified xsi:type="dcterms:W3CDTF">2023-10-19T11:29:40Z</dcterms:modified>
</cp:coreProperties>
</file>