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099"/>
    <a:srgbClr val="E00000"/>
    <a:srgbClr val="E2C700"/>
    <a:srgbClr val="36C4C7"/>
    <a:srgbClr val="FF507E"/>
    <a:srgbClr val="F47500"/>
    <a:srgbClr val="012B70"/>
    <a:srgbClr val="E00055"/>
    <a:srgbClr val="199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/>
    <p:restoredTop sz="94653"/>
  </p:normalViewPr>
  <p:slideViewPr>
    <p:cSldViewPr snapToGrid="0" snapToObjects="1">
      <p:cViewPr varScale="1">
        <p:scale>
          <a:sx n="71" d="100"/>
          <a:sy n="71" d="100"/>
        </p:scale>
        <p:origin x="18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69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5AEC-805D-2E4D-AA6D-924A9AF8CB6D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FAB92-CE6D-1B48-BC37-CF1B55E92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45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3.svg"/><Relationship Id="rId7" Type="http://schemas.openxmlformats.org/officeDocument/2006/relationships/image" Target="../media/image11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9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766DB6E9-A4A7-8F4F-B6D2-A88395BE9521}"/>
              </a:ext>
            </a:extLst>
          </p:cNvPr>
          <p:cNvGrpSpPr/>
          <p:nvPr/>
        </p:nvGrpSpPr>
        <p:grpSpPr>
          <a:xfrm>
            <a:off x="428896" y="3085598"/>
            <a:ext cx="6000206" cy="4512513"/>
            <a:chOff x="428896" y="2938805"/>
            <a:chExt cx="6000206" cy="4512513"/>
          </a:xfrm>
          <a:solidFill>
            <a:srgbClr val="E00000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D72A0E8-CBEE-994E-97CB-8ADC9E020344}"/>
                </a:ext>
              </a:extLst>
            </p:cNvPr>
            <p:cNvSpPr/>
            <p:nvPr/>
          </p:nvSpPr>
          <p:spPr>
            <a:xfrm>
              <a:off x="428897" y="2938805"/>
              <a:ext cx="6000205" cy="82195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0F8B906-BDBA-3F4D-9536-3242BD35AC00}"/>
                </a:ext>
              </a:extLst>
            </p:cNvPr>
            <p:cNvSpPr/>
            <p:nvPr/>
          </p:nvSpPr>
          <p:spPr>
            <a:xfrm>
              <a:off x="428897" y="2938805"/>
              <a:ext cx="45719" cy="423524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A8C397-2C96-834D-95F8-DCFB507227B8}"/>
                </a:ext>
              </a:extLst>
            </p:cNvPr>
            <p:cNvSpPr/>
            <p:nvPr/>
          </p:nvSpPr>
          <p:spPr>
            <a:xfrm>
              <a:off x="6383383" y="4387117"/>
              <a:ext cx="45719" cy="30642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100988B-7866-5E40-978F-1A79BD16D676}"/>
                </a:ext>
              </a:extLst>
            </p:cNvPr>
            <p:cNvSpPr/>
            <p:nvPr/>
          </p:nvSpPr>
          <p:spPr>
            <a:xfrm rot="16200000">
              <a:off x="3877492" y="4899709"/>
              <a:ext cx="45719" cy="50574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951D1A-558C-4248-9727-2CC3CDD2E940}"/>
                </a:ext>
              </a:extLst>
            </p:cNvPr>
            <p:cNvSpPr/>
            <p:nvPr/>
          </p:nvSpPr>
          <p:spPr>
            <a:xfrm flipV="1">
              <a:off x="428896" y="7265494"/>
              <a:ext cx="45719" cy="1858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E54A3A8-A86E-D149-89F6-ECAEB4851A30}"/>
                </a:ext>
              </a:extLst>
            </p:cNvPr>
            <p:cNvSpPr/>
            <p:nvPr/>
          </p:nvSpPr>
          <p:spPr>
            <a:xfrm flipV="1">
              <a:off x="6383383" y="4109918"/>
              <a:ext cx="45719" cy="1858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BDC0082-F57F-7440-837D-7B07C9371401}"/>
                </a:ext>
              </a:extLst>
            </p:cNvPr>
            <p:cNvSpPr/>
            <p:nvPr/>
          </p:nvSpPr>
          <p:spPr>
            <a:xfrm>
              <a:off x="4836174" y="5892452"/>
              <a:ext cx="1335361" cy="1335361"/>
            </a:xfrm>
            <a:prstGeom prst="ellipse">
              <a:avLst/>
            </a:prstGeom>
            <a:solidFill>
              <a:srgbClr val="E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" name="Graphic 19">
              <a:extLst>
                <a:ext uri="{FF2B5EF4-FFF2-40B4-BE49-F238E27FC236}">
                  <a16:creationId xmlns:a16="http://schemas.microsoft.com/office/drawing/2014/main" id="{1C120CC1-E951-4147-A8AC-486F6DFFA8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807823" y="6767773"/>
              <a:ext cx="356628" cy="333174"/>
            </a:xfrm>
            <a:prstGeom prst="rect">
              <a:avLst/>
            </a:prstGeom>
          </p:spPr>
        </p:pic>
      </p:grpSp>
      <p:pic>
        <p:nvPicPr>
          <p:cNvPr id="22" name="Graphic 21">
            <a:extLst>
              <a:ext uri="{FF2B5EF4-FFF2-40B4-BE49-F238E27FC236}">
                <a16:creationId xmlns:a16="http://schemas.microsoft.com/office/drawing/2014/main" id="{B3FC71FF-9F31-F24C-87FA-8B232C10E5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37703" y="1631215"/>
            <a:ext cx="2584711" cy="944186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5DBF2A44-6982-544F-8B90-69DE566AEF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736129" y="7932659"/>
            <a:ext cx="1952334" cy="43176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FDF8252B-2BAD-DE4F-8DA2-4BD7304E9A53}"/>
              </a:ext>
            </a:extLst>
          </p:cNvPr>
          <p:cNvSpPr txBox="1"/>
          <p:nvPr/>
        </p:nvSpPr>
        <p:spPr>
          <a:xfrm>
            <a:off x="4984308" y="6295946"/>
            <a:ext cx="1039091" cy="821957"/>
          </a:xfrm>
          <a:prstGeom prst="rect">
            <a:avLst/>
          </a:prstGeom>
          <a:noFill/>
        </p:spPr>
        <p:txBody>
          <a:bodyPr wrap="square" lIns="108000" tIns="108000" rIns="108000" bIns="108000" rtlCol="0" anchor="ctr">
            <a:normAutofit fontScale="250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GB" sz="8600" b="1" dirty="0" smtClean="0">
                <a:solidFill>
                  <a:schemeClr val="bg1"/>
                </a:solidFill>
                <a:latin typeface="Comfortaa" pitchFamily="2" charset="0"/>
              </a:rPr>
              <a:t>£100</a:t>
            </a:r>
          </a:p>
          <a:p>
            <a:pPr algn="ctr">
              <a:lnSpc>
                <a:spcPct val="120000"/>
              </a:lnSpc>
            </a:pPr>
            <a:r>
              <a:rPr lang="en-GB" sz="3600" b="1" dirty="0" smtClean="0">
                <a:solidFill>
                  <a:schemeClr val="bg1"/>
                </a:solidFill>
                <a:latin typeface="Comfortaa" pitchFamily="2" charset="0"/>
              </a:rPr>
              <a:t>Including lunch</a:t>
            </a:r>
            <a:endParaRPr lang="en-GB" sz="3600" b="1" dirty="0">
              <a:solidFill>
                <a:schemeClr val="bg1"/>
              </a:solidFill>
              <a:latin typeface="Comfortaa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AA3EFAB-AF34-1D43-A01F-C0520B4E6951}"/>
              </a:ext>
            </a:extLst>
          </p:cNvPr>
          <p:cNvSpPr txBox="1"/>
          <p:nvPr/>
        </p:nvSpPr>
        <p:spPr>
          <a:xfrm>
            <a:off x="710161" y="9500732"/>
            <a:ext cx="5437679" cy="244800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pPr algn="ctr"/>
            <a:r>
              <a:rPr lang="en-GB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This course is very popular. To ensure your place, please pay at time of booking.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7F163D-A583-1248-8461-65A852B21FC8}"/>
              </a:ext>
            </a:extLst>
          </p:cNvPr>
          <p:cNvSpPr txBox="1"/>
          <p:nvPr/>
        </p:nvSpPr>
        <p:spPr>
          <a:xfrm>
            <a:off x="4839508" y="5626038"/>
            <a:ext cx="1335362" cy="541558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pPr algn="ctr"/>
            <a:r>
              <a:rPr lang="en-GB" sz="1200" b="1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SCAN FOR INFO</a:t>
            </a:r>
            <a:br>
              <a:rPr lang="en-GB" sz="1200" b="1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</a:br>
            <a:r>
              <a:rPr lang="en-GB" sz="1200" b="1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&amp; BOOKING</a:t>
            </a:r>
            <a:endParaRPr lang="en-GB" sz="1200" b="1" dirty="0">
              <a:solidFill>
                <a:schemeClr val="tx1">
                  <a:lumMod val="85000"/>
                  <a:lumOff val="15000"/>
                </a:schemeClr>
              </a:solidFill>
              <a:latin typeface="Comforta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E7733A5-003D-FE43-B1F9-FD16B8B27AB7}"/>
              </a:ext>
            </a:extLst>
          </p:cNvPr>
          <p:cNvSpPr txBox="1"/>
          <p:nvPr/>
        </p:nvSpPr>
        <p:spPr>
          <a:xfrm>
            <a:off x="1781908" y="2657420"/>
            <a:ext cx="4622086" cy="410682"/>
          </a:xfrm>
          <a:prstGeom prst="rect">
            <a:avLst/>
          </a:prstGeom>
          <a:noFill/>
        </p:spPr>
        <p:txBody>
          <a:bodyPr wrap="square" tIns="72000" bIns="72000" rtlCol="0" anchor="ctr">
            <a:normAutofit fontScale="92500" lnSpcReduction="10000"/>
          </a:bodyPr>
          <a:lstStyle/>
          <a:p>
            <a:pPr algn="r">
              <a:lnSpc>
                <a:spcPct val="120000"/>
              </a:lnSpc>
            </a:pPr>
            <a:r>
              <a:rPr lang="en-GB" sz="1600" b="1" dirty="0">
                <a:solidFill>
                  <a:srgbClr val="E00000"/>
                </a:solidFill>
                <a:latin typeface="Comfortaa" pitchFamily="2" charset="0"/>
              </a:rPr>
              <a:t>PROFESSIONAL DEVELOPMENT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E90826E-B4B6-4544-A04F-9B3319575309}"/>
              </a:ext>
            </a:extLst>
          </p:cNvPr>
          <p:cNvSpPr txBox="1"/>
          <p:nvPr/>
        </p:nvSpPr>
        <p:spPr>
          <a:xfrm>
            <a:off x="807823" y="7914489"/>
            <a:ext cx="3297063" cy="5485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sz="1100" b="1" dirty="0">
                <a:latin typeface="Comfortaa" pitchFamily="2" charset="0"/>
              </a:rPr>
              <a:t>Venue:   </a:t>
            </a:r>
            <a:r>
              <a:rPr lang="en-GB" sz="1100" b="1" dirty="0" smtClean="0">
                <a:latin typeface="Comfortaa" pitchFamily="2" charset="0"/>
              </a:rPr>
              <a:t>Middlefield Lecture Theatre </a:t>
            </a:r>
          </a:p>
          <a:p>
            <a:r>
              <a:rPr lang="en-GB" sz="1100" b="1" dirty="0" smtClean="0">
                <a:latin typeface="Comfortaa" pitchFamily="2" charset="0"/>
              </a:rPr>
              <a:t>University Hospital of North Tees</a:t>
            </a:r>
            <a:endParaRPr lang="en-GB" sz="1100" b="1" dirty="0">
              <a:latin typeface="Comfortaa" pitchFamily="2" charset="0"/>
            </a:endParaRPr>
          </a:p>
          <a:p>
            <a:endParaRPr lang="en-GB" sz="1100" dirty="0">
              <a:solidFill>
                <a:schemeClr val="tx1">
                  <a:lumMod val="85000"/>
                  <a:lumOff val="15000"/>
                </a:schemeClr>
              </a:solidFill>
              <a:latin typeface="Comforta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8B0E1D9-D740-2941-8BD2-2F4CAD54863D}"/>
              </a:ext>
            </a:extLst>
          </p:cNvPr>
          <p:cNvSpPr txBox="1"/>
          <p:nvPr/>
        </p:nvSpPr>
        <p:spPr>
          <a:xfrm>
            <a:off x="665432" y="3085598"/>
            <a:ext cx="5506103" cy="821957"/>
          </a:xfrm>
          <a:prstGeom prst="rect">
            <a:avLst/>
          </a:prstGeom>
          <a:noFill/>
        </p:spPr>
        <p:txBody>
          <a:bodyPr wrap="square" tIns="144000" bIns="144000" rtlCol="0" anchor="ctr"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endParaRPr lang="en-GB" sz="2800" dirty="0">
              <a:solidFill>
                <a:schemeClr val="bg1"/>
              </a:solidFill>
              <a:latin typeface="Comfortaa" pitchFamily="2" charset="0"/>
            </a:endParaRPr>
          </a:p>
          <a:p>
            <a:pPr>
              <a:lnSpc>
                <a:spcPct val="120000"/>
              </a:lnSpc>
            </a:pPr>
            <a:r>
              <a:rPr lang="en-GB" sz="8400" dirty="0" smtClean="0">
                <a:solidFill>
                  <a:schemeClr val="bg1"/>
                </a:solidFill>
                <a:latin typeface="Comfortaa" pitchFamily="2" charset="0"/>
              </a:rPr>
              <a:t>Regional Anaesthesia - Plan-A Blocks </a:t>
            </a:r>
            <a:endParaRPr lang="en-GB" sz="8400" dirty="0">
              <a:solidFill>
                <a:schemeClr val="bg1"/>
              </a:solidFill>
              <a:latin typeface="Comfortaa" pitchFamily="2" charset="0"/>
            </a:endParaRPr>
          </a:p>
          <a:p>
            <a:pPr>
              <a:lnSpc>
                <a:spcPct val="120000"/>
              </a:lnSpc>
            </a:pPr>
            <a:endParaRPr lang="en-GB" sz="2800" b="1" dirty="0">
              <a:solidFill>
                <a:schemeClr val="bg1"/>
              </a:solidFill>
              <a:latin typeface="Comforta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4C3BC13-F63F-A240-BB68-8FF0651B1B5B}"/>
              </a:ext>
            </a:extLst>
          </p:cNvPr>
          <p:cNvSpPr txBox="1"/>
          <p:nvPr/>
        </p:nvSpPr>
        <p:spPr>
          <a:xfrm>
            <a:off x="775659" y="4080403"/>
            <a:ext cx="3954591" cy="2882775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just"/>
            <a:r>
              <a:rPr lang="en-GB" sz="1400" dirty="0" smtClean="0">
                <a:latin typeface="Comfortaa" pitchFamily="2" charset="0"/>
              </a:rPr>
              <a:t>This one day Regional </a:t>
            </a:r>
            <a:r>
              <a:rPr lang="en-GB" sz="1400" dirty="0">
                <a:latin typeface="Comfortaa" pitchFamily="2" charset="0"/>
              </a:rPr>
              <a:t>A</a:t>
            </a:r>
            <a:r>
              <a:rPr lang="en-GB" sz="1400" dirty="0" smtClean="0">
                <a:latin typeface="Comfortaa" pitchFamily="2" charset="0"/>
              </a:rPr>
              <a:t>naesthesia – Plan A Block course is designed to develop your skills from a theoretical and practical perspective. </a:t>
            </a:r>
          </a:p>
          <a:p>
            <a:pPr algn="just"/>
            <a:endParaRPr lang="en-GB" sz="600" dirty="0" smtClean="0">
              <a:latin typeface="Comfortaa" pitchFamily="2" charset="0"/>
            </a:endParaRPr>
          </a:p>
          <a:p>
            <a:pPr algn="just"/>
            <a:r>
              <a:rPr lang="en-GB" sz="1400" dirty="0" smtClean="0">
                <a:latin typeface="Comfortaa" pitchFamily="2" charset="0"/>
              </a:rPr>
              <a:t>There will be a mix of lectures and live scanning with the opportunity to practice </a:t>
            </a:r>
            <a:r>
              <a:rPr lang="en-GB" sz="1400" dirty="0">
                <a:latin typeface="Comfortaa" pitchFamily="2" charset="0"/>
              </a:rPr>
              <a:t>needling</a:t>
            </a:r>
            <a:r>
              <a:rPr lang="en-GB" sz="1400" dirty="0" smtClean="0">
                <a:latin typeface="Comfortaa" pitchFamily="2" charset="0"/>
              </a:rPr>
              <a:t>.</a:t>
            </a:r>
          </a:p>
          <a:p>
            <a:pPr algn="just"/>
            <a:endParaRPr lang="en-GB" sz="600" dirty="0" smtClean="0">
              <a:latin typeface="Comfortaa" pitchFamily="2" charset="0"/>
            </a:endParaRPr>
          </a:p>
          <a:p>
            <a:pPr algn="just"/>
            <a:r>
              <a:rPr lang="en-GB" sz="1400" dirty="0" smtClean="0">
                <a:latin typeface="Comfortaa" pitchFamily="2" charset="0"/>
              </a:rPr>
              <a:t>All grades of staff welcome.</a:t>
            </a:r>
          </a:p>
          <a:p>
            <a:pPr algn="just"/>
            <a:endParaRPr lang="en-GB" sz="600" dirty="0" smtClean="0">
              <a:latin typeface="Comfortaa" pitchFamily="2" charset="0"/>
            </a:endParaRPr>
          </a:p>
          <a:p>
            <a:pPr algn="just"/>
            <a:r>
              <a:rPr lang="en-GB" sz="1400" dirty="0" smtClean="0">
                <a:latin typeface="Comfortaa" pitchFamily="2" charset="0"/>
              </a:rPr>
              <a:t>For trainees the course will work </a:t>
            </a:r>
            <a:r>
              <a:rPr lang="en-GB" sz="1400" dirty="0">
                <a:latin typeface="Comfortaa" pitchFamily="2" charset="0"/>
              </a:rPr>
              <a:t>towards L</a:t>
            </a:r>
            <a:r>
              <a:rPr lang="en-GB" sz="1400" dirty="0" smtClean="0">
                <a:latin typeface="Comfortaa" pitchFamily="2" charset="0"/>
              </a:rPr>
              <a:t>evel </a:t>
            </a:r>
            <a:r>
              <a:rPr lang="en-GB" sz="1400" dirty="0">
                <a:latin typeface="Comfortaa" pitchFamily="2" charset="0"/>
              </a:rPr>
              <a:t>2 competency sign off for Plan A Blocks.   </a:t>
            </a:r>
          </a:p>
          <a:p>
            <a:endParaRPr lang="en-GB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E4169A5-A543-E74E-8350-06DB26524890}"/>
              </a:ext>
            </a:extLst>
          </p:cNvPr>
          <p:cNvSpPr txBox="1"/>
          <p:nvPr/>
        </p:nvSpPr>
        <p:spPr>
          <a:xfrm>
            <a:off x="1497658" y="6799765"/>
            <a:ext cx="3246109" cy="671897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77500" lnSpcReduction="20000"/>
          </a:bodyPr>
          <a:lstStyle/>
          <a:p>
            <a:endParaRPr lang="en-GB" b="1" dirty="0" smtClean="0">
              <a:solidFill>
                <a:schemeClr val="tx1">
                  <a:lumMod val="85000"/>
                  <a:lumOff val="15000"/>
                </a:schemeClr>
              </a:solidFill>
              <a:latin typeface="Comfortaa" pitchFamily="2" charset="0"/>
            </a:endParaRPr>
          </a:p>
          <a:p>
            <a:r>
              <a:rPr lang="en-GB" sz="2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19 April 2024 9am </a:t>
            </a:r>
            <a:r>
              <a:rPr lang="en-GB" sz="2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– 5pm</a:t>
            </a:r>
          </a:p>
          <a:p>
            <a:endParaRPr lang="en-GB" b="1" dirty="0" smtClean="0">
              <a:solidFill>
                <a:schemeClr val="tx1">
                  <a:lumMod val="85000"/>
                  <a:lumOff val="15000"/>
                </a:schemeClr>
              </a:solidFill>
              <a:latin typeface="Comfortaa" pitchFamily="2" charset="0"/>
            </a:endParaRPr>
          </a:p>
          <a:p>
            <a:r>
              <a:rPr lang="en-GB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8 CPD points applied</a:t>
            </a:r>
            <a:endParaRPr lang="en-GB" sz="1200" b="1" dirty="0">
              <a:solidFill>
                <a:schemeClr val="tx1">
                  <a:lumMod val="85000"/>
                  <a:lumOff val="15000"/>
                </a:schemeClr>
              </a:solidFill>
              <a:latin typeface="Comfortaa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43366" y="4024321"/>
            <a:ext cx="1585097" cy="158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320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</TotalTime>
  <Words>118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Comfortaa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Lance Hambly</dc:creator>
  <cp:lastModifiedBy>Sladdin, Barbara</cp:lastModifiedBy>
  <cp:revision>29</cp:revision>
  <cp:lastPrinted>2021-08-05T11:31:30Z</cp:lastPrinted>
  <dcterms:created xsi:type="dcterms:W3CDTF">2021-06-04T13:15:08Z</dcterms:created>
  <dcterms:modified xsi:type="dcterms:W3CDTF">2023-10-19T13:48:07Z</dcterms:modified>
</cp:coreProperties>
</file>