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220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C4E2B-E3A8-4B27-9D53-10C040B2DDA5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3738-BC35-4550-9D07-AB350530B7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696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C4E2B-E3A8-4B27-9D53-10C040B2DDA5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3738-BC35-4550-9D07-AB350530B7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772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C4E2B-E3A8-4B27-9D53-10C040B2DDA5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3738-BC35-4550-9D07-AB350530B7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714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C4E2B-E3A8-4B27-9D53-10C040B2DDA5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3738-BC35-4550-9D07-AB350530B7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741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C4E2B-E3A8-4B27-9D53-10C040B2DDA5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3738-BC35-4550-9D07-AB350530B7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08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C4E2B-E3A8-4B27-9D53-10C040B2DDA5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3738-BC35-4550-9D07-AB350530B7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551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C4E2B-E3A8-4B27-9D53-10C040B2DDA5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3738-BC35-4550-9D07-AB350530B7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075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C4E2B-E3A8-4B27-9D53-10C040B2DDA5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3738-BC35-4550-9D07-AB350530B7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510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C4E2B-E3A8-4B27-9D53-10C040B2DDA5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3738-BC35-4550-9D07-AB350530B7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552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C4E2B-E3A8-4B27-9D53-10C040B2DDA5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3738-BC35-4550-9D07-AB350530B7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199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C4E2B-E3A8-4B27-9D53-10C040B2DDA5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3738-BC35-4550-9D07-AB350530B7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470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6C4E2B-E3A8-4B27-9D53-10C040B2DDA5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203738-BC35-4550-9D07-AB350530B7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871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10194074-B44A-CE60-AC79-FB31D424CD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19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6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602" t="-2403" r="35055" b="14120"/>
          <a:stretch/>
        </p:blipFill>
        <p:spPr bwMode="auto">
          <a:xfrm>
            <a:off x="0" y="-308777"/>
            <a:ext cx="6858000" cy="10214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>
            <a:extLst>
              <a:ext uri="{FF2B5EF4-FFF2-40B4-BE49-F238E27FC236}">
                <a16:creationId xmlns:a16="http://schemas.microsoft.com/office/drawing/2014/main" id="{0CCABEFD-052A-18AE-2881-9358538F3FB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76600" y="4800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A6836D-03D8-C0E0-4500-9C57116B98D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/>
          </a:blip>
          <a:srcRect l="5481" t="21291" r="6035" b="23485"/>
          <a:stretch/>
        </p:blipFill>
        <p:spPr>
          <a:xfrm>
            <a:off x="784953" y="217295"/>
            <a:ext cx="5288094" cy="1503122"/>
          </a:xfrm>
          <a:prstGeom prst="rect">
            <a:avLst/>
          </a:prstGeom>
        </p:spPr>
      </p:pic>
      <p:pic>
        <p:nvPicPr>
          <p:cNvPr id="5" name="Picture 6" descr="Image preview">
            <a:extLst>
              <a:ext uri="{FF2B5EF4-FFF2-40B4-BE49-F238E27FC236}">
                <a16:creationId xmlns:a16="http://schemas.microsoft.com/office/drawing/2014/main" id="{2DE3D635-6BE2-178B-C282-C0727FFC2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8641" y="400833"/>
            <a:ext cx="1332554" cy="436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DD57042-8FFA-DBE0-2251-7E25246E7B12}"/>
              </a:ext>
            </a:extLst>
          </p:cNvPr>
          <p:cNvSpPr/>
          <p:nvPr/>
        </p:nvSpPr>
        <p:spPr>
          <a:xfrm>
            <a:off x="546805" y="400833"/>
            <a:ext cx="330622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cap="none" spc="0" dirty="0" smtClean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fortaa"/>
                <a:cs typeface="Calibri" panose="020F0502020204030204" pitchFamily="34" charset="0"/>
              </a:rPr>
              <a:t>27</a:t>
            </a:r>
            <a:r>
              <a:rPr lang="en-US" sz="2000" b="1" cap="none" spc="0" dirty="0" smtClean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cap="none" spc="0" dirty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June 2024</a:t>
            </a:r>
          </a:p>
          <a:p>
            <a:r>
              <a:rPr lang="en-US" sz="2000" b="1" dirty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ONLINE</a:t>
            </a:r>
            <a:endParaRPr lang="en-US" sz="2000" b="1" cap="none" spc="0" dirty="0">
              <a:ln w="0"/>
              <a:solidFill>
                <a:schemeClr val="tx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502488E-A63A-617D-A235-6B3D25086A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8293536"/>
              </p:ext>
            </p:extLst>
          </p:nvPr>
        </p:nvGraphicFramePr>
        <p:xfrm>
          <a:off x="413359" y="1753644"/>
          <a:ext cx="6087649" cy="7706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87649">
                  <a:extLst>
                    <a:ext uri="{9D8B030D-6E8A-4147-A177-3AD203B41FA5}">
                      <a16:colId xmlns:a16="http://schemas.microsoft.com/office/drawing/2014/main" val="2369484564"/>
                    </a:ext>
                  </a:extLst>
                </a:gridCol>
              </a:tblGrid>
              <a:tr h="521525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2"/>
                          </a:solidFill>
                          <a:latin typeface="Comfortaa"/>
                        </a:rPr>
                        <a:t>Provisional Programme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346387"/>
                  </a:ext>
                </a:extLst>
              </a:tr>
              <a:tr h="660598">
                <a:tc>
                  <a:txBody>
                    <a:bodyPr/>
                    <a:lstStyle/>
                    <a:p>
                      <a:pPr marL="285750" marR="0" lvl="0" indent="-2857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1" dirty="0">
                          <a:solidFill>
                            <a:schemeClr val="tx2"/>
                          </a:solidFill>
                          <a:latin typeface="Comfortaa"/>
                        </a:rPr>
                        <a:t>Rural Retrieval in Australia – Preparing for Mass Casualty </a:t>
                      </a:r>
                      <a:r>
                        <a:rPr lang="en-GB" sz="1600" b="1" dirty="0" smtClean="0">
                          <a:solidFill>
                            <a:schemeClr val="tx2"/>
                          </a:solidFill>
                          <a:latin typeface="Comfortaa"/>
                        </a:rPr>
                        <a:t>Incidents</a:t>
                      </a:r>
                      <a:endParaRPr lang="en-GB" sz="1600" b="1" dirty="0">
                        <a:solidFill>
                          <a:schemeClr val="tx2"/>
                        </a:solidFill>
                        <a:latin typeface="Comforta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079950"/>
                  </a:ext>
                </a:extLst>
              </a:tr>
              <a:tr h="660598"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dirty="0">
                          <a:solidFill>
                            <a:schemeClr val="tx2"/>
                          </a:solidFill>
                          <a:latin typeface="Comfortaa"/>
                        </a:rPr>
                        <a:t> Delivering Training in Critical Care Transport: An update on a UK Massive Open Access Online Course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19783"/>
                  </a:ext>
                </a:extLst>
              </a:tr>
              <a:tr h="660598"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dirty="0">
                          <a:solidFill>
                            <a:schemeClr val="tx2"/>
                          </a:solidFill>
                          <a:latin typeface="Comfortaa"/>
                        </a:rPr>
                        <a:t>Advanced Critical Care Practitioner roles in Adult Critical Care Transport and Retrieval.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127914"/>
                  </a:ext>
                </a:extLst>
              </a:tr>
              <a:tr h="660598"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dirty="0">
                          <a:solidFill>
                            <a:schemeClr val="tx2"/>
                          </a:solidFill>
                          <a:latin typeface="Comfortaa"/>
                        </a:rPr>
                        <a:t>Rural Critical Care Transport and Retrieval in Wales: A perspective on the Welsh ACCTS service.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342004"/>
                  </a:ext>
                </a:extLst>
              </a:tr>
              <a:tr h="660598"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dirty="0">
                          <a:solidFill>
                            <a:schemeClr val="tx2"/>
                          </a:solidFill>
                          <a:latin typeface="Comfortaa"/>
                        </a:rPr>
                        <a:t>An update on High Consequence Infectious Diseases in Critical Care Transport and Retrieval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053959"/>
                  </a:ext>
                </a:extLst>
              </a:tr>
              <a:tr h="660598"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dirty="0">
                          <a:solidFill>
                            <a:schemeClr val="tx2"/>
                          </a:solidFill>
                          <a:latin typeface="Comfortaa"/>
                        </a:rPr>
                        <a:t>Transport and Retrieval Medicine with British Antarctic Survey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079337"/>
                  </a:ext>
                </a:extLst>
              </a:tr>
              <a:tr h="660598"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dirty="0">
                          <a:solidFill>
                            <a:schemeClr val="tx2"/>
                          </a:solidFill>
                          <a:latin typeface="Comfortaa"/>
                        </a:rPr>
                        <a:t>Paediatric Critical Care Transport and Retrieval in Canada: Celebrating 50 years of the </a:t>
                      </a:r>
                      <a:r>
                        <a:rPr lang="en-GB" sz="1600" b="1" dirty="0" err="1">
                          <a:solidFill>
                            <a:schemeClr val="tx2"/>
                          </a:solidFill>
                          <a:latin typeface="Comfortaa"/>
                        </a:rPr>
                        <a:t>Sickkids</a:t>
                      </a:r>
                      <a:r>
                        <a:rPr lang="en-GB" sz="1600" b="1" dirty="0">
                          <a:solidFill>
                            <a:schemeClr val="tx2"/>
                          </a:solidFill>
                          <a:latin typeface="Comfortaa"/>
                        </a:rPr>
                        <a:t> service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207320"/>
                  </a:ext>
                </a:extLst>
              </a:tr>
              <a:tr h="415255"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dirty="0">
                          <a:solidFill>
                            <a:schemeClr val="tx2"/>
                          </a:solidFill>
                          <a:latin typeface="Comfortaa"/>
                        </a:rPr>
                        <a:t>Bioethical dilemmas in Paediatric Critical Care </a:t>
                      </a:r>
                      <a:r>
                        <a:rPr lang="en-GB" sz="1600" b="1" dirty="0" smtClean="0">
                          <a:solidFill>
                            <a:schemeClr val="tx2"/>
                          </a:solidFill>
                          <a:latin typeface="Comfortaa"/>
                        </a:rPr>
                        <a:t>Transport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en-GB" sz="1600" b="1" dirty="0">
                        <a:solidFill>
                          <a:schemeClr val="tx2"/>
                        </a:solidFill>
                        <a:latin typeface="Comforta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146188"/>
                  </a:ext>
                </a:extLst>
              </a:tr>
              <a:tr h="660598"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dirty="0">
                          <a:solidFill>
                            <a:schemeClr val="tx2"/>
                          </a:solidFill>
                          <a:latin typeface="Comfortaa"/>
                        </a:rPr>
                        <a:t>Obstetric Retrievals in Rural Australia: A UK Anaesthetic trainee perspective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591704"/>
                  </a:ext>
                </a:extLst>
              </a:tr>
              <a:tr h="660598"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dirty="0">
                          <a:solidFill>
                            <a:schemeClr val="tx2"/>
                          </a:solidFill>
                          <a:latin typeface="Comfortaa"/>
                        </a:rPr>
                        <a:t>Considerations for transport of the severely hypothermic patient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960214"/>
                  </a:ext>
                </a:extLst>
              </a:tr>
              <a:tr h="660598"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dirty="0">
                          <a:solidFill>
                            <a:schemeClr val="tx2"/>
                          </a:solidFill>
                          <a:latin typeface="Comfortaa"/>
                        </a:rPr>
                        <a:t>Time critical transport for urgent recompression therapy in a case of Iatrogenic Arterial Gas Embolism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666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3827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142</Words>
  <Application>Microsoft Office PowerPoint</Application>
  <PresentationFormat>A4 Paper (210x297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Comfortaa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Charlie Rowland</dc:creator>
  <cp:lastModifiedBy>Sladdin, Barbara</cp:lastModifiedBy>
  <cp:revision>5</cp:revision>
  <dcterms:created xsi:type="dcterms:W3CDTF">2024-03-20T14:20:40Z</dcterms:created>
  <dcterms:modified xsi:type="dcterms:W3CDTF">2024-03-21T08:20:21Z</dcterms:modified>
</cp:coreProperties>
</file>